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Amatic SC"/>
      <p:regular r:id="rId24"/>
      <p:bold r:id="rId25"/>
    </p:embeddedFont>
    <p:embeddedFont>
      <p:font typeface="Source Code Pro"/>
      <p:regular r:id="rId26"/>
      <p:bold r:id="rId27"/>
    </p:embeddedFont>
    <p:embeddedFont>
      <p:font typeface="Corbel"/>
      <p:regular r:id="rId28"/>
      <p:bold r:id="rId29"/>
      <p:italic r:id="rId30"/>
      <p:boldItalic r:id="rId31"/>
    </p:embeddedFont>
    <p:embeddedFont>
      <p:font typeface="Palatino Linotype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AmaticSC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CodePro-regular.fntdata"/><Relationship Id="rId25" Type="http://schemas.openxmlformats.org/officeDocument/2006/relationships/font" Target="fonts/AmaticSC-bold.fntdata"/><Relationship Id="rId28" Type="http://schemas.openxmlformats.org/officeDocument/2006/relationships/font" Target="fonts/Corbel-regular.fntdata"/><Relationship Id="rId27" Type="http://schemas.openxmlformats.org/officeDocument/2006/relationships/font" Target="fonts/SourceCodePr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orbel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orbel-boldItalic.fntdata"/><Relationship Id="rId30" Type="http://schemas.openxmlformats.org/officeDocument/2006/relationships/font" Target="fonts/Corbel-italic.fntdata"/><Relationship Id="rId11" Type="http://schemas.openxmlformats.org/officeDocument/2006/relationships/slide" Target="slides/slide7.xml"/><Relationship Id="rId33" Type="http://schemas.openxmlformats.org/officeDocument/2006/relationships/font" Target="fonts/PalatinoLinotype-bold.fntdata"/><Relationship Id="rId10" Type="http://schemas.openxmlformats.org/officeDocument/2006/relationships/slide" Target="slides/slide6.xml"/><Relationship Id="rId32" Type="http://schemas.openxmlformats.org/officeDocument/2006/relationships/font" Target="fonts/PalatinoLinotype-regular.fntdata"/><Relationship Id="rId13" Type="http://schemas.openxmlformats.org/officeDocument/2006/relationships/slide" Target="slides/slide9.xml"/><Relationship Id="rId35" Type="http://schemas.openxmlformats.org/officeDocument/2006/relationships/font" Target="fonts/PalatinoLinotype-boldItalic.fntdata"/><Relationship Id="rId12" Type="http://schemas.openxmlformats.org/officeDocument/2006/relationships/slide" Target="slides/slide8.xml"/><Relationship Id="rId34" Type="http://schemas.openxmlformats.org/officeDocument/2006/relationships/font" Target="fonts/PalatinoLinotype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20.png"/><Relationship Id="rId13" Type="http://schemas.openxmlformats.org/officeDocument/2006/relationships/image" Target="../media/image27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hyperlink" Target="https://education.github.com/pack" TargetMode="External"/><Relationship Id="rId9" Type="http://schemas.openxmlformats.org/officeDocument/2006/relationships/image" Target="../media/image9.png"/><Relationship Id="rId15" Type="http://schemas.openxmlformats.org/officeDocument/2006/relationships/image" Target="../media/image16.png"/><Relationship Id="rId14" Type="http://schemas.openxmlformats.org/officeDocument/2006/relationships/image" Target="../media/image11.png"/><Relationship Id="rId17" Type="http://schemas.openxmlformats.org/officeDocument/2006/relationships/image" Target="../media/image14.png"/><Relationship Id="rId16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18" Type="http://schemas.openxmlformats.org/officeDocument/2006/relationships/image" Target="../media/image15.png"/><Relationship Id="rId7" Type="http://schemas.openxmlformats.org/officeDocument/2006/relationships/image" Target="../media/image26.png"/><Relationship Id="rId8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lassroom.github.com/" TargetMode="External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Workshop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R33S</a:t>
            </a: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425" y="3082550"/>
            <a:ext cx="2060950" cy="20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Workflow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505250" y="1365025"/>
            <a:ext cx="7848600" cy="331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5588" lvl="0" marL="18288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i="0" lang="en" sz="21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At the beginning of work with Git we are creating empty repository (or cloning an existing one)</a:t>
            </a:r>
          </a:p>
        </p:txBody>
      </p:sp>
      <p:sp>
        <p:nvSpPr>
          <p:cNvPr id="115" name="Shape 115"/>
          <p:cNvSpPr/>
          <p:nvPr/>
        </p:nvSpPr>
        <p:spPr>
          <a:xfrm>
            <a:off x="1401600" y="2365150"/>
            <a:ext cx="1371600" cy="857250"/>
          </a:xfrm>
          <a:prstGeom prst="flowChartMagneticDisk">
            <a:avLst/>
          </a:prstGeom>
          <a:solidFill>
            <a:schemeClr val="accent1"/>
          </a:solidFill>
          <a:ln cap="flat" cmpd="sng" w="19050">
            <a:solidFill>
              <a:srgbClr val="47729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Repository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1428750"/>
            <a:ext cx="78486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5588" lvl="0" marL="18288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During our work, we are modifying file structure inside a Working Tree</a:t>
            </a:r>
          </a:p>
        </p:txBody>
      </p:sp>
      <p:sp>
        <p:nvSpPr>
          <p:cNvPr id="121" name="Shape 121"/>
          <p:cNvSpPr/>
          <p:nvPr/>
        </p:nvSpPr>
        <p:spPr>
          <a:xfrm>
            <a:off x="1447800" y="2343150"/>
            <a:ext cx="1371600" cy="857250"/>
          </a:xfrm>
          <a:prstGeom prst="flowChartMagneticDisk">
            <a:avLst/>
          </a:prstGeom>
          <a:solidFill>
            <a:schemeClr val="accent1"/>
          </a:solidFill>
          <a:ln cap="flat" cmpd="sng" w="19050">
            <a:solidFill>
              <a:srgbClr val="47729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Repository</a:t>
            </a:r>
          </a:p>
        </p:txBody>
      </p:sp>
      <p:sp>
        <p:nvSpPr>
          <p:cNvPr id="122" name="Shape 122"/>
          <p:cNvSpPr/>
          <p:nvPr/>
        </p:nvSpPr>
        <p:spPr>
          <a:xfrm>
            <a:off x="5799403" y="2286000"/>
            <a:ext cx="2057400" cy="914436"/>
          </a:xfrm>
          <a:prstGeom prst="cloud">
            <a:avLst/>
          </a:prstGeom>
          <a:solidFill>
            <a:schemeClr val="accent1"/>
          </a:solidFill>
          <a:ln cap="flat" cmpd="sng" w="19050">
            <a:solidFill>
              <a:srgbClr val="47729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Working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Tree</a:t>
            </a:r>
          </a:p>
        </p:txBody>
      </p:sp>
      <p:cxnSp>
        <p:nvCxnSpPr>
          <p:cNvPr id="123" name="Shape 123"/>
          <p:cNvCxnSpPr>
            <a:stCxn id="121" idx="4"/>
            <a:endCxn id="122" idx="2"/>
          </p:cNvCxnSpPr>
          <p:nvPr/>
        </p:nvCxnSpPr>
        <p:spPr>
          <a:xfrm flipH="1" rot="10800000">
            <a:off x="2819400" y="2743275"/>
            <a:ext cx="2986500" cy="28500"/>
          </a:xfrm>
          <a:prstGeom prst="straightConnector1">
            <a:avLst/>
          </a:prstGeom>
          <a:noFill/>
          <a:ln cap="flat" cmpd="sng" w="38100">
            <a:solidFill>
              <a:srgbClr val="F2F2F2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24" name="Shape 1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Git Workflow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Workflow</a:t>
            </a:r>
          </a:p>
        </p:txBody>
      </p:sp>
      <p:cxnSp>
        <p:nvCxnSpPr>
          <p:cNvPr id="130" name="Shape 130"/>
          <p:cNvCxnSpPr/>
          <p:nvPr/>
        </p:nvCxnSpPr>
        <p:spPr>
          <a:xfrm flipH="1">
            <a:off x="4879990" y="2628900"/>
            <a:ext cx="1790700" cy="1488900"/>
          </a:xfrm>
          <a:prstGeom prst="straightConnector1">
            <a:avLst/>
          </a:prstGeom>
          <a:noFill/>
          <a:ln cap="flat" cmpd="sng" w="38100">
            <a:solidFill>
              <a:srgbClr val="F2F2F2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31" name="Shape 131"/>
          <p:cNvSpPr txBox="1"/>
          <p:nvPr>
            <p:ph idx="1" type="body"/>
          </p:nvPr>
        </p:nvSpPr>
        <p:spPr>
          <a:xfrm>
            <a:off x="414475" y="1203150"/>
            <a:ext cx="8081700" cy="3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5588" lvl="0" marL="18288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Changes from the working tree are not registered in the repository directly. Instead, they are registered in the </a:t>
            </a:r>
            <a:r>
              <a:rPr b="1" i="1" lang="en" sz="21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Index</a:t>
            </a:r>
            <a:r>
              <a:rPr b="0" i="0" lang="en" sz="21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/</a:t>
            </a:r>
            <a:r>
              <a:rPr b="1" i="0" lang="en" sz="21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staging area</a:t>
            </a:r>
            <a:r>
              <a:rPr b="0" i="0" lang="en" sz="21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.</a:t>
            </a:r>
          </a:p>
        </p:txBody>
      </p:sp>
      <p:sp>
        <p:nvSpPr>
          <p:cNvPr id="132" name="Shape 132"/>
          <p:cNvSpPr/>
          <p:nvPr/>
        </p:nvSpPr>
        <p:spPr>
          <a:xfrm>
            <a:off x="1447800" y="2343150"/>
            <a:ext cx="1371600" cy="857250"/>
          </a:xfrm>
          <a:prstGeom prst="flowChartMagneticDisk">
            <a:avLst/>
          </a:prstGeom>
          <a:solidFill>
            <a:schemeClr val="accent1"/>
          </a:solidFill>
          <a:ln cap="flat" cmpd="sng" w="19050">
            <a:solidFill>
              <a:srgbClr val="47729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Repository</a:t>
            </a:r>
          </a:p>
        </p:txBody>
      </p:sp>
      <p:sp>
        <p:nvSpPr>
          <p:cNvPr id="133" name="Shape 133"/>
          <p:cNvSpPr/>
          <p:nvPr/>
        </p:nvSpPr>
        <p:spPr>
          <a:xfrm>
            <a:off x="5799403" y="2286000"/>
            <a:ext cx="2057400" cy="914436"/>
          </a:xfrm>
          <a:prstGeom prst="cloud">
            <a:avLst/>
          </a:prstGeom>
          <a:solidFill>
            <a:schemeClr val="accent1"/>
          </a:solidFill>
          <a:ln cap="flat" cmpd="sng" w="19050">
            <a:solidFill>
              <a:srgbClr val="47729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Working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Tree</a:t>
            </a:r>
          </a:p>
        </p:txBody>
      </p:sp>
      <p:sp>
        <p:nvSpPr>
          <p:cNvPr id="134" name="Shape 134"/>
          <p:cNvSpPr/>
          <p:nvPr/>
        </p:nvSpPr>
        <p:spPr>
          <a:xfrm>
            <a:off x="3622691" y="3717758"/>
            <a:ext cx="1676400" cy="8001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rgbClr val="47729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Index</a:t>
            </a:r>
          </a:p>
        </p:txBody>
      </p:sp>
      <p:cxnSp>
        <p:nvCxnSpPr>
          <p:cNvPr id="135" name="Shape 135"/>
          <p:cNvCxnSpPr>
            <a:stCxn id="132" idx="4"/>
            <a:endCxn id="133" idx="2"/>
          </p:cNvCxnSpPr>
          <p:nvPr/>
        </p:nvCxnSpPr>
        <p:spPr>
          <a:xfrm flipH="1" rot="10800000">
            <a:off x="2819400" y="2743275"/>
            <a:ext cx="2986500" cy="28500"/>
          </a:xfrm>
          <a:prstGeom prst="straightConnector1">
            <a:avLst/>
          </a:prstGeom>
          <a:noFill/>
          <a:ln cap="flat" cmpd="sng" w="38100">
            <a:solidFill>
              <a:srgbClr val="F2F2F2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36" name="Shape 136"/>
          <p:cNvSpPr txBox="1"/>
          <p:nvPr/>
        </p:nvSpPr>
        <p:spPr>
          <a:xfrm>
            <a:off x="5486400" y="3516227"/>
            <a:ext cx="28956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5588" lvl="0" marL="18288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1900">
                <a:latin typeface="Corbel"/>
                <a:ea typeface="Corbel"/>
                <a:cs typeface="Corbel"/>
                <a:sym typeface="Corbel"/>
              </a:rPr>
              <a:t>Changes to the </a:t>
            </a:r>
            <a:r>
              <a:rPr b="1" lang="en" sz="1900">
                <a:latin typeface="Corbel"/>
                <a:ea typeface="Corbel"/>
                <a:cs typeface="Corbel"/>
                <a:sym typeface="Corbel"/>
              </a:rPr>
              <a:t>working tree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are registered in the </a:t>
            </a:r>
            <a:r>
              <a:rPr b="1" lang="en" sz="1900">
                <a:latin typeface="Corbel"/>
                <a:ea typeface="Corbel"/>
                <a:cs typeface="Corbel"/>
                <a:sym typeface="Corbel"/>
              </a:rPr>
              <a:t>index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using  </a:t>
            </a:r>
            <a:r>
              <a:rPr lang="en" sz="1600">
                <a:latin typeface="Corbel"/>
                <a:ea typeface="Corbel"/>
                <a:cs typeface="Corbel"/>
                <a:sym typeface="Corbel"/>
              </a:rPr>
              <a:t>                              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6891725" y="4419155"/>
            <a:ext cx="1339500" cy="2538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git add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Workflow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78475" y="1228675"/>
            <a:ext cx="78486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5588" lvl="0" marL="18288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Once the index contains everything you want to commit, you record the changes in the repository</a:t>
            </a:r>
          </a:p>
        </p:txBody>
      </p:sp>
      <p:sp>
        <p:nvSpPr>
          <p:cNvPr id="144" name="Shape 144"/>
          <p:cNvSpPr/>
          <p:nvPr/>
        </p:nvSpPr>
        <p:spPr>
          <a:xfrm>
            <a:off x="1440475" y="2143075"/>
            <a:ext cx="1371600" cy="857250"/>
          </a:xfrm>
          <a:prstGeom prst="flowChartMagneticDisk">
            <a:avLst/>
          </a:prstGeom>
          <a:solidFill>
            <a:schemeClr val="accent1"/>
          </a:solidFill>
          <a:ln cap="flat" cmpd="sng" w="19050">
            <a:solidFill>
              <a:srgbClr val="47729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Repository</a:t>
            </a:r>
          </a:p>
        </p:txBody>
      </p:sp>
      <p:sp>
        <p:nvSpPr>
          <p:cNvPr id="145" name="Shape 145"/>
          <p:cNvSpPr/>
          <p:nvPr/>
        </p:nvSpPr>
        <p:spPr>
          <a:xfrm>
            <a:off x="5792078" y="2085925"/>
            <a:ext cx="2057400" cy="914436"/>
          </a:xfrm>
          <a:prstGeom prst="cloud">
            <a:avLst/>
          </a:prstGeom>
          <a:solidFill>
            <a:schemeClr val="accent1"/>
          </a:solidFill>
          <a:ln cap="flat" cmpd="sng" w="19050">
            <a:solidFill>
              <a:srgbClr val="47729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Working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Tree</a:t>
            </a:r>
          </a:p>
        </p:txBody>
      </p:sp>
      <p:sp>
        <p:nvSpPr>
          <p:cNvPr id="146" name="Shape 146"/>
          <p:cNvSpPr/>
          <p:nvPr/>
        </p:nvSpPr>
        <p:spPr>
          <a:xfrm>
            <a:off x="3615366" y="3517683"/>
            <a:ext cx="1676400" cy="8001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rgbClr val="47729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Index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5479075" y="3316152"/>
            <a:ext cx="28956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5588" lvl="0" marL="18288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1900">
                <a:latin typeface="Corbel"/>
                <a:ea typeface="Corbel"/>
                <a:cs typeface="Corbel"/>
                <a:sym typeface="Corbel"/>
              </a:rPr>
              <a:t>Changes to the </a:t>
            </a:r>
            <a:r>
              <a:rPr b="1" lang="en" sz="1900">
                <a:latin typeface="Corbel"/>
                <a:ea typeface="Corbel"/>
                <a:cs typeface="Corbel"/>
                <a:sym typeface="Corbel"/>
              </a:rPr>
              <a:t>working tree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are registered in the </a:t>
            </a:r>
            <a:r>
              <a:rPr b="1" lang="en" sz="1900">
                <a:latin typeface="Corbel"/>
                <a:ea typeface="Corbel"/>
                <a:cs typeface="Corbel"/>
                <a:sym typeface="Corbel"/>
              </a:rPr>
              <a:t>index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using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  </a:t>
            </a:r>
            <a:r>
              <a:rPr lang="en" sz="1600">
                <a:latin typeface="Corbel"/>
                <a:ea typeface="Corbel"/>
                <a:cs typeface="Corbel"/>
                <a:sym typeface="Corbel"/>
              </a:rPr>
              <a:t>                             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311694" y="3319159"/>
            <a:ext cx="2895600" cy="13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5588" lvl="0" marL="18288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1900">
                <a:latin typeface="Corbel"/>
                <a:ea typeface="Corbel"/>
                <a:cs typeface="Corbel"/>
                <a:sym typeface="Corbel"/>
              </a:rPr>
              <a:t>Changes are commited to the </a:t>
            </a:r>
            <a:r>
              <a:rPr b="1" lang="en" sz="1900">
                <a:latin typeface="Corbel"/>
                <a:ea typeface="Corbel"/>
                <a:cs typeface="Corbel"/>
                <a:sym typeface="Corbel"/>
              </a:rPr>
              <a:t>repository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from the state of the </a:t>
            </a:r>
            <a:r>
              <a:rPr b="1" lang="en" sz="1900">
                <a:latin typeface="Corbel"/>
                <a:ea typeface="Corbel"/>
                <a:cs typeface="Corbel"/>
                <a:sym typeface="Corbel"/>
              </a:rPr>
              <a:t>index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using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1035595" y="4317770"/>
            <a:ext cx="1447800" cy="2538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git commit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6916275" y="4317780"/>
            <a:ext cx="1339500" cy="2538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git add</a:t>
            </a:r>
          </a:p>
        </p:txBody>
      </p:sp>
      <p:cxnSp>
        <p:nvCxnSpPr>
          <p:cNvPr id="151" name="Shape 151"/>
          <p:cNvCxnSpPr/>
          <p:nvPr/>
        </p:nvCxnSpPr>
        <p:spPr>
          <a:xfrm flipH="1" rot="10800000">
            <a:off x="2819400" y="2514675"/>
            <a:ext cx="2986500" cy="28500"/>
          </a:xfrm>
          <a:prstGeom prst="straightConnector1">
            <a:avLst/>
          </a:prstGeom>
          <a:noFill/>
          <a:ln cap="flat" cmpd="sng" w="38100">
            <a:solidFill>
              <a:srgbClr val="F2F2F2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2" name="Shape 152"/>
          <p:cNvCxnSpPr>
            <a:stCxn id="146" idx="1"/>
          </p:cNvCxnSpPr>
          <p:nvPr/>
        </p:nvCxnSpPr>
        <p:spPr>
          <a:xfrm rot="10800000">
            <a:off x="2709366" y="3000333"/>
            <a:ext cx="1325100" cy="917400"/>
          </a:xfrm>
          <a:prstGeom prst="straightConnector1">
            <a:avLst/>
          </a:prstGeom>
          <a:noFill/>
          <a:ln cap="flat" cmpd="sng" w="38100">
            <a:solidFill>
              <a:srgbClr val="F2F2F2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53" name="Shape 153"/>
          <p:cNvCxnSpPr>
            <a:endCxn id="146" idx="5"/>
          </p:cNvCxnSpPr>
          <p:nvPr/>
        </p:nvCxnSpPr>
        <p:spPr>
          <a:xfrm flipH="1">
            <a:off x="4872666" y="2910033"/>
            <a:ext cx="1233900" cy="1007699"/>
          </a:xfrm>
          <a:prstGeom prst="straightConnector1">
            <a:avLst/>
          </a:prstGeom>
          <a:noFill/>
          <a:ln cap="flat" cmpd="sng" w="38100">
            <a:solidFill>
              <a:srgbClr val="F2F2F2"/>
            </a:solidFill>
            <a:prstDash val="solid"/>
            <a:round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Workflow</a:t>
            </a:r>
          </a:p>
        </p:txBody>
      </p:sp>
      <p:cxnSp>
        <p:nvCxnSpPr>
          <p:cNvPr id="159" name="Shape 159"/>
          <p:cNvCxnSpPr/>
          <p:nvPr/>
        </p:nvCxnSpPr>
        <p:spPr>
          <a:xfrm flipH="1">
            <a:off x="4912181" y="2401170"/>
            <a:ext cx="1774200" cy="1640699"/>
          </a:xfrm>
          <a:prstGeom prst="straightConnector1">
            <a:avLst/>
          </a:prstGeom>
          <a:noFill/>
          <a:ln cap="flat" cmpd="sng" w="38100">
            <a:solidFill>
              <a:srgbClr val="F2F2F2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60" name="Shape 160"/>
          <p:cNvSpPr/>
          <p:nvPr/>
        </p:nvSpPr>
        <p:spPr>
          <a:xfrm>
            <a:off x="1511380" y="2086266"/>
            <a:ext cx="1359023" cy="944713"/>
          </a:xfrm>
          <a:prstGeom prst="flowChartMagneticDisk">
            <a:avLst/>
          </a:prstGeom>
          <a:solidFill>
            <a:schemeClr val="accent1"/>
          </a:solidFill>
          <a:ln cap="flat" cmpd="sng" w="19050">
            <a:solidFill>
              <a:srgbClr val="47729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Repository</a:t>
            </a:r>
          </a:p>
        </p:txBody>
      </p:sp>
      <p:sp>
        <p:nvSpPr>
          <p:cNvPr id="161" name="Shape 161"/>
          <p:cNvSpPr/>
          <p:nvPr/>
        </p:nvSpPr>
        <p:spPr>
          <a:xfrm>
            <a:off x="5823083" y="2023285"/>
            <a:ext cx="2038500" cy="1007748"/>
          </a:xfrm>
          <a:prstGeom prst="cloud">
            <a:avLst/>
          </a:prstGeom>
          <a:solidFill>
            <a:schemeClr val="accent1"/>
          </a:solidFill>
          <a:ln cap="flat" cmpd="sng" w="19050">
            <a:solidFill>
              <a:srgbClr val="47729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Working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Tree</a:t>
            </a:r>
          </a:p>
        </p:txBody>
      </p:sp>
      <p:sp>
        <p:nvSpPr>
          <p:cNvPr id="162" name="Shape 162"/>
          <p:cNvSpPr/>
          <p:nvPr/>
        </p:nvSpPr>
        <p:spPr>
          <a:xfrm>
            <a:off x="3666329" y="3601122"/>
            <a:ext cx="1661100" cy="881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rgbClr val="47729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Index</a:t>
            </a:r>
          </a:p>
        </p:txBody>
      </p:sp>
      <p:cxnSp>
        <p:nvCxnSpPr>
          <p:cNvPr id="163" name="Shape 163"/>
          <p:cNvCxnSpPr>
            <a:stCxn id="162" idx="1"/>
          </p:cNvCxnSpPr>
          <p:nvPr/>
        </p:nvCxnSpPr>
        <p:spPr>
          <a:xfrm rot="10800000">
            <a:off x="2719304" y="2968272"/>
            <a:ext cx="1362300" cy="1073700"/>
          </a:xfrm>
          <a:prstGeom prst="straightConnector1">
            <a:avLst/>
          </a:prstGeom>
          <a:noFill/>
          <a:ln cap="flat" cmpd="sng" w="38100">
            <a:solidFill>
              <a:srgbClr val="F2F2F2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64" name="Shape 164"/>
          <p:cNvCxnSpPr>
            <a:stCxn id="160" idx="4"/>
            <a:endCxn id="161" idx="2"/>
          </p:cNvCxnSpPr>
          <p:nvPr/>
        </p:nvCxnSpPr>
        <p:spPr>
          <a:xfrm flipH="1" rot="10800000">
            <a:off x="2870403" y="2527122"/>
            <a:ext cx="2958900" cy="31500"/>
          </a:xfrm>
          <a:prstGeom prst="straightConnector1">
            <a:avLst/>
          </a:prstGeom>
          <a:noFill/>
          <a:ln cap="flat" cmpd="sng" w="38100">
            <a:solidFill>
              <a:srgbClr val="F2F2F2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65" name="Shape 165"/>
          <p:cNvSpPr txBox="1"/>
          <p:nvPr/>
        </p:nvSpPr>
        <p:spPr>
          <a:xfrm>
            <a:off x="5512949" y="3379029"/>
            <a:ext cx="28692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5588" lvl="0" marL="18288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1900">
                <a:latin typeface="Corbel"/>
                <a:ea typeface="Corbel"/>
                <a:cs typeface="Corbel"/>
                <a:sym typeface="Corbel"/>
              </a:rPr>
              <a:t>Changes to the </a:t>
            </a:r>
            <a:r>
              <a:rPr b="1" lang="en" sz="1900">
                <a:latin typeface="Corbel"/>
                <a:ea typeface="Corbel"/>
                <a:cs typeface="Corbel"/>
                <a:sym typeface="Corbel"/>
              </a:rPr>
              <a:t>working tree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are registered in the </a:t>
            </a:r>
            <a:r>
              <a:rPr b="1" lang="en" sz="1900">
                <a:latin typeface="Corbel"/>
                <a:ea typeface="Corbel"/>
                <a:cs typeface="Corbel"/>
                <a:sym typeface="Corbel"/>
              </a:rPr>
              <a:t>index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using  </a:t>
            </a:r>
            <a:r>
              <a:rPr lang="en" sz="1600">
                <a:latin typeface="Corbel"/>
                <a:ea typeface="Corbel"/>
                <a:cs typeface="Corbel"/>
                <a:sym typeface="Corbel"/>
              </a:rPr>
              <a:t>                              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392950" y="3382343"/>
            <a:ext cx="28692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5588" lvl="0" marL="18288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1900">
                <a:latin typeface="Corbel"/>
                <a:ea typeface="Corbel"/>
                <a:cs typeface="Corbel"/>
                <a:sym typeface="Corbel"/>
              </a:rPr>
              <a:t>Changes are commited to the </a:t>
            </a:r>
            <a:r>
              <a:rPr b="1" lang="en" sz="1900">
                <a:latin typeface="Corbel"/>
                <a:ea typeface="Corbel"/>
                <a:cs typeface="Corbel"/>
                <a:sym typeface="Corbel"/>
              </a:rPr>
              <a:t>repository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from the state of the </a:t>
            </a:r>
            <a:r>
              <a:rPr b="1" lang="en" sz="1900">
                <a:latin typeface="Corbel"/>
                <a:ea typeface="Corbel"/>
                <a:cs typeface="Corbel"/>
                <a:sym typeface="Corbel"/>
              </a:rPr>
              <a:t>index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using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2870403" y="1369999"/>
            <a:ext cx="3061199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5588" lvl="0" marL="18288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1900">
                <a:latin typeface="Corbel"/>
                <a:ea typeface="Corbel"/>
                <a:cs typeface="Corbel"/>
                <a:sym typeface="Corbel"/>
              </a:rPr>
              <a:t>Earlier states of the </a:t>
            </a:r>
            <a:r>
              <a:rPr b="1" lang="en" sz="1900">
                <a:latin typeface="Corbel"/>
                <a:ea typeface="Corbel"/>
                <a:cs typeface="Corbel"/>
                <a:sym typeface="Corbel"/>
              </a:rPr>
              <a:t>working tree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may be checked out from the </a:t>
            </a:r>
            <a:r>
              <a:rPr b="1" lang="en" sz="1900">
                <a:latin typeface="Corbel"/>
                <a:ea typeface="Corbel"/>
                <a:cs typeface="Corbel"/>
                <a:sym typeface="Corbel"/>
              </a:rPr>
              <a:t>repository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at any time using</a:t>
            </a:r>
            <a:r>
              <a:rPr lang="en" sz="1600">
                <a:latin typeface="Corbel"/>
                <a:ea typeface="Corbel"/>
                <a:cs typeface="Corbel"/>
                <a:sym typeface="Corbel"/>
              </a:rPr>
              <a:t>                                  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1110212" y="4336921"/>
            <a:ext cx="1434600" cy="2796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git commit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6894349" y="4336925"/>
            <a:ext cx="1327200" cy="2796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1600">
                <a:latin typeface="Consolas"/>
                <a:ea typeface="Consolas"/>
                <a:cs typeface="Consolas"/>
                <a:sym typeface="Consolas"/>
              </a:rPr>
              <a:t>git add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625" y="1371800"/>
            <a:ext cx="1715100" cy="5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GitHub for Student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11700" y="10000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https://education.github.com/pack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5">
            <a:alphaModFix/>
          </a:blip>
          <a:srcRect b="4101" l="0" r="0" t="3732"/>
          <a:stretch/>
        </p:blipFill>
        <p:spPr>
          <a:xfrm>
            <a:off x="435850" y="1539925"/>
            <a:ext cx="5308200" cy="275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4050" y="822725"/>
            <a:ext cx="1450650" cy="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3900" y="759000"/>
            <a:ext cx="1885575" cy="62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23900" y="1343375"/>
            <a:ext cx="1885575" cy="62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60625" y="1943500"/>
            <a:ext cx="1263274" cy="42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40475" y="1868187"/>
            <a:ext cx="1715100" cy="5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60625" y="2432122"/>
            <a:ext cx="1450650" cy="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27850" y="2428400"/>
            <a:ext cx="1450650" cy="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60625" y="2920575"/>
            <a:ext cx="1450650" cy="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04925" y="2932525"/>
            <a:ext cx="1450650" cy="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60625" y="3375900"/>
            <a:ext cx="1450650" cy="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484749" y="3387850"/>
            <a:ext cx="1450650" cy="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853275" y="3908700"/>
            <a:ext cx="1450650" cy="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428725" y="3952830"/>
            <a:ext cx="1450650" cy="48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GitHub for Teachers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920150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https://classroom.github.com/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4">
            <a:alphaModFix/>
          </a:blip>
          <a:srcRect b="3709" l="0" r="0" t="4014"/>
          <a:stretch/>
        </p:blipFill>
        <p:spPr>
          <a:xfrm>
            <a:off x="311700" y="1355675"/>
            <a:ext cx="6100825" cy="316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 b="9554" l="0" r="0" t="8080"/>
          <a:stretch/>
        </p:blipFill>
        <p:spPr>
          <a:xfrm>
            <a:off x="5886470" y="270550"/>
            <a:ext cx="2676905" cy="18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 rotWithShape="1">
          <a:blip r:embed="rId4">
            <a:alphaModFix/>
          </a:blip>
          <a:srcRect b="9571" l="0" r="0" t="9034"/>
          <a:stretch/>
        </p:blipFill>
        <p:spPr>
          <a:xfrm>
            <a:off x="3222175" y="270549"/>
            <a:ext cx="2708699" cy="18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 rotWithShape="1">
          <a:blip r:embed="rId5">
            <a:alphaModFix/>
          </a:blip>
          <a:srcRect b="9571" l="0" r="0" t="9034"/>
          <a:stretch/>
        </p:blipFill>
        <p:spPr>
          <a:xfrm>
            <a:off x="589675" y="270550"/>
            <a:ext cx="2708699" cy="18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 rotWithShape="1">
          <a:blip r:embed="rId6">
            <a:alphaModFix/>
          </a:blip>
          <a:srcRect b="14709" l="0" r="0" t="8153"/>
          <a:stretch/>
        </p:blipFill>
        <p:spPr>
          <a:xfrm>
            <a:off x="589675" y="2347050"/>
            <a:ext cx="2872523" cy="17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8775" y="2347045"/>
            <a:ext cx="4927800" cy="212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424" y="335612"/>
            <a:ext cx="3817424" cy="2869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5624"/>
            <a:ext cx="4561724" cy="286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It’s Time for HANDS-on LAB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 of Workshop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git? Why do we need it?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Architecture and Folder Structure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Basic workflow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Branches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Basic merging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Remotes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Git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Git is a </a:t>
            </a:r>
            <a:r>
              <a:rPr b="1" lang="en"/>
              <a:t>free and </a:t>
            </a:r>
            <a:r>
              <a:rPr b="1" lang="en"/>
              <a:t>open source</a:t>
            </a:r>
            <a:r>
              <a:rPr lang="en"/>
              <a:t> distributed version control system (VCS).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</a:pPr>
            <a:r>
              <a:rPr lang="en"/>
              <a:t>designed to handle everything from small to very large projects with speed and efficiency.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do we need it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983" y="1350974"/>
            <a:ext cx="4241792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325" y="1601135"/>
            <a:ext cx="3880950" cy="25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VCS will handle it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good VSC has to: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Prevent data loss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Provide history of who did what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Allow commit messages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Ease the creation of patches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Be fast and scalable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3555" y="1429525"/>
            <a:ext cx="2032875" cy="282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Again About Git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is distributed – (almost) everything is local – you can work offline and have backups on your local machine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is fast – again, most of your work is local, and network interactions are compressed and minimal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stores snapshot- making everything small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Architecture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751" y="1001150"/>
            <a:ext cx="7678225" cy="409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.git Folder Structure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712" y="1168437"/>
            <a:ext cx="8410575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Basics commands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</a:t>
            </a:r>
            <a:r>
              <a:rPr lang="en"/>
              <a:t>it init				git log				git remote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</a:t>
            </a:r>
            <a:r>
              <a:rPr lang="en"/>
              <a:t>it clone				git diff				git pull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</a:t>
            </a:r>
            <a:r>
              <a:rPr lang="en"/>
              <a:t>it config				git revert				git push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</a:t>
            </a:r>
            <a:r>
              <a:rPr lang="en"/>
              <a:t>it add				git reset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</a:t>
            </a:r>
            <a:r>
              <a:rPr lang="en"/>
              <a:t>it commit				git branch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</a:t>
            </a:r>
            <a:r>
              <a:rPr lang="en"/>
              <a:t>it status				git merge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